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64" r:id="rId7"/>
    <p:sldId id="265" r:id="rId8"/>
    <p:sldId id="271" r:id="rId9"/>
    <p:sldId id="267" r:id="rId10"/>
    <p:sldId id="273" r:id="rId11"/>
    <p:sldId id="274" r:id="rId12"/>
    <p:sldId id="275" r:id="rId13"/>
    <p:sldId id="272" r:id="rId14"/>
    <p:sldId id="269" r:id="rId15"/>
    <p:sldId id="266" r:id="rId16"/>
    <p:sldId id="268" r:id="rId17"/>
  </p:sldIdLst>
  <p:sldSz cx="12192000" cy="6858000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2E6"/>
    <a:srgbClr val="080701"/>
    <a:srgbClr val="ED7D31"/>
    <a:srgbClr val="E92581"/>
    <a:srgbClr val="00B050"/>
    <a:srgbClr val="F4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27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5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0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80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09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6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60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3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1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639B-B935-45D2-8ED5-5298626FE683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EC09-2BD5-4317-BB18-363612CD1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3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Action Collective </a:t>
            </a:r>
            <a:br>
              <a:rPr lang="fr-FR" b="1" dirty="0" smtClean="0"/>
            </a:br>
            <a:r>
              <a:rPr lang="fr-FR" b="1" dirty="0" smtClean="0"/>
              <a:t>des Entreprises Adaptées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771407"/>
            <a:ext cx="9144000" cy="665162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Réunion du mardi 9 juillet 2019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9" y="165536"/>
            <a:ext cx="8355724" cy="1624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3" y="4599231"/>
            <a:ext cx="9148018" cy="18341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648" y="64021"/>
            <a:ext cx="2218011" cy="24896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748" y="3787184"/>
            <a:ext cx="2502011" cy="24804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888" y="2731616"/>
            <a:ext cx="2048280" cy="778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14" y="1891206"/>
            <a:ext cx="2178269" cy="8309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914" y="3621813"/>
            <a:ext cx="2309977" cy="8278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33" y="2823087"/>
            <a:ext cx="2010213" cy="5503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4764" y="210839"/>
            <a:ext cx="1377804" cy="5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97" y="170121"/>
            <a:ext cx="10927676" cy="6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932793" y="580149"/>
            <a:ext cx="10515600" cy="7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9BC2E6"/>
                </a:solidFill>
              </a:rPr>
              <a:t>Retour sur l’enquête de l’AC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4684" y="315265"/>
            <a:ext cx="10032124" cy="1224455"/>
          </a:xfrm>
          <a:prstGeom prst="rect">
            <a:avLst/>
          </a:prstGeom>
          <a:noFill/>
          <a:ln>
            <a:solidFill>
              <a:srgbClr val="9B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43" y="2896063"/>
            <a:ext cx="5483250" cy="2962478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09172" y="1789863"/>
            <a:ext cx="4043855" cy="528692"/>
          </a:xfrm>
        </p:spPr>
        <p:txBody>
          <a:bodyPr>
            <a:normAutofit/>
          </a:bodyPr>
          <a:lstStyle/>
          <a:p>
            <a:r>
              <a:rPr lang="fr-FR" dirty="0" smtClean="0"/>
              <a:t>Répartition des effectifs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18" y="4046284"/>
            <a:ext cx="4823619" cy="12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4684" y="315265"/>
            <a:ext cx="10032124" cy="1224455"/>
          </a:xfrm>
          <a:prstGeom prst="rect">
            <a:avLst/>
          </a:prstGeom>
          <a:noFill/>
          <a:ln>
            <a:solidFill>
              <a:srgbClr val="9B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32793" y="580149"/>
            <a:ext cx="10515600" cy="7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9BC2E6"/>
                </a:solidFill>
              </a:rPr>
              <a:t>Retour sur l’enquête de l’AC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916236" y="1758958"/>
            <a:ext cx="5563029" cy="533352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/>
              <a:t>Effectif de référence </a:t>
            </a:r>
            <a:r>
              <a:rPr lang="fr-FR" sz="4000" dirty="0" smtClean="0"/>
              <a:t>31/12/2018</a:t>
            </a:r>
            <a:endParaRPr lang="fr-FR" sz="4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6" y="2381970"/>
            <a:ext cx="6161014" cy="36753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93" y="3034267"/>
            <a:ext cx="5090946" cy="15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932793" y="580149"/>
            <a:ext cx="10515600" cy="7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9BC2E6"/>
                </a:solidFill>
              </a:rPr>
              <a:t>Retour sur l’enquête de l’AC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4684" y="315265"/>
            <a:ext cx="10032124" cy="1224455"/>
          </a:xfrm>
          <a:prstGeom prst="rect">
            <a:avLst/>
          </a:prstGeom>
          <a:noFill/>
          <a:ln>
            <a:solidFill>
              <a:srgbClr val="9B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05" y="1548799"/>
            <a:ext cx="3669872" cy="10155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95" y="1669339"/>
            <a:ext cx="5255407" cy="77448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1" y="2690480"/>
            <a:ext cx="4976923" cy="23744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98" y="5315614"/>
            <a:ext cx="4891376" cy="114898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746" y="2503828"/>
            <a:ext cx="4835880" cy="27120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846" y="5395358"/>
            <a:ext cx="4328907" cy="11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932793" y="580149"/>
            <a:ext cx="10515600" cy="7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7030A0"/>
                </a:solidFill>
              </a:rPr>
              <a:t>Perspectives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4684" y="315265"/>
            <a:ext cx="10032124" cy="12244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Donne-t-on </a:t>
            </a:r>
            <a:r>
              <a:rPr lang="fr-FR" b="1" dirty="0" smtClean="0"/>
              <a:t>une </a:t>
            </a:r>
            <a:r>
              <a:rPr lang="fr-FR" b="1" dirty="0"/>
              <a:t>structure juridique à notre </a:t>
            </a:r>
            <a:r>
              <a:rPr lang="fr-FR" b="1" dirty="0" smtClean="0"/>
              <a:t>Action Collective </a:t>
            </a:r>
            <a:r>
              <a:rPr lang="fr-FR" dirty="0"/>
              <a:t>pour avoir une représentativité dans les instances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=&gt; Des propositions vont vous être envoyées (en mettant en avant nos 6 items que nous défendons et le côté temporaire de notre Action).</a:t>
            </a:r>
          </a:p>
          <a:p>
            <a:pPr marL="0" indent="0">
              <a:buNone/>
            </a:pPr>
            <a:endParaRPr lang="fr-FR" sz="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fr-FR" dirty="0" smtClean="0"/>
              <a:t>Prise de contact avec </a:t>
            </a:r>
            <a:r>
              <a:rPr lang="fr-FR" b="1" dirty="0" smtClean="0"/>
              <a:t>Jean-Marie Marx</a:t>
            </a:r>
            <a:r>
              <a:rPr lang="fr-FR" dirty="0" smtClean="0"/>
              <a:t>, haut-commissaire aux compétences et à l’inclusion par l’emploi.</a:t>
            </a:r>
          </a:p>
          <a:p>
            <a:pPr algn="just"/>
            <a:endParaRPr lang="fr-FR" sz="1600" b="1" dirty="0" smtClean="0"/>
          </a:p>
          <a:p>
            <a:pPr algn="just"/>
            <a:r>
              <a:rPr lang="fr-FR" b="1" dirty="0" smtClean="0"/>
              <a:t>Diffusion des résultats de notre enquête </a:t>
            </a:r>
            <a:r>
              <a:rPr lang="fr-FR" dirty="0" smtClean="0"/>
              <a:t>montrant l’impact financier et social de la réforme.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5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4684" y="315265"/>
            <a:ext cx="10032124" cy="1224455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 noGrp="1"/>
          </p:cNvSpPr>
          <p:nvPr>
            <p:ph idx="1"/>
          </p:nvPr>
        </p:nvSpPr>
        <p:spPr>
          <a:xfrm>
            <a:off x="932793" y="580149"/>
            <a:ext cx="10515600" cy="7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ED7D31"/>
                </a:solidFill>
              </a:rPr>
              <a:t>Communication de notre action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69882" y="1665844"/>
            <a:ext cx="10515600" cy="480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22282" y="1818244"/>
            <a:ext cx="10515600" cy="480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dirty="0" smtClean="0"/>
              <a:t> </a:t>
            </a:r>
            <a:r>
              <a:rPr lang="fr-FR" b="1" dirty="0" smtClean="0"/>
              <a:t>Actualisation de la vidéo de présentation </a:t>
            </a:r>
            <a:r>
              <a:rPr lang="fr-FR" dirty="0" smtClean="0"/>
              <a:t>de notre action pour mettre en avant le niveau national de notre mobilisation.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dirty="0" smtClean="0"/>
              <a:t> </a:t>
            </a:r>
            <a:r>
              <a:rPr lang="fr-FR" b="1" dirty="0" smtClean="0"/>
              <a:t>Création de petites vidéos </a:t>
            </a:r>
            <a:r>
              <a:rPr lang="fr-FR" dirty="0" smtClean="0"/>
              <a:t>de </a:t>
            </a:r>
            <a:r>
              <a:rPr lang="fr-FR" dirty="0"/>
              <a:t>2 minutes à relayer sur les sites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b="1" dirty="0" smtClean="0"/>
              <a:t>Achat </a:t>
            </a:r>
            <a:r>
              <a:rPr lang="fr-FR" b="1" dirty="0"/>
              <a:t>d’un espace publicitaire </a:t>
            </a:r>
            <a:r>
              <a:rPr lang="fr-FR" dirty="0"/>
              <a:t>dans la Voix du Nord (papier et web) à l’occasion de la Braderie de </a:t>
            </a:r>
            <a:r>
              <a:rPr lang="fr-FR" dirty="0" smtClean="0"/>
              <a:t>Lille.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dirty="0" smtClean="0"/>
              <a:t>Réfléchir </a:t>
            </a:r>
            <a:r>
              <a:rPr lang="fr-FR" dirty="0"/>
              <a:t>à une communication plus large, </a:t>
            </a:r>
            <a:r>
              <a:rPr lang="fr-FR" b="1" dirty="0"/>
              <a:t>au niveau </a:t>
            </a:r>
            <a:r>
              <a:rPr lang="fr-FR" b="1" dirty="0" smtClean="0"/>
              <a:t>national.</a:t>
            </a:r>
            <a:endParaRPr lang="fr-FR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0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7179" y="102158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5400" dirty="0" smtClean="0">
              <a:solidFill>
                <a:srgbClr val="00B050"/>
              </a:solidFill>
            </a:endParaRPr>
          </a:p>
          <a:p>
            <a:pPr algn="ctr">
              <a:buFont typeface="Symbol" panose="05050102010706020507" pitchFamily="18" charset="2"/>
              <a:buChar char="Þ"/>
            </a:pPr>
            <a:r>
              <a:rPr lang="fr-FR" sz="5400" dirty="0" smtClean="0"/>
              <a:t>Prochaine réunion</a:t>
            </a:r>
          </a:p>
          <a:p>
            <a:pPr marL="0" indent="0" algn="ctr">
              <a:buNone/>
            </a:pPr>
            <a:r>
              <a:rPr lang="fr-FR" sz="5400" b="1" dirty="0" smtClean="0"/>
              <a:t>Lundi 30 septembre à 14h30</a:t>
            </a:r>
          </a:p>
          <a:p>
            <a:pPr marL="0" indent="0" algn="ctr">
              <a:buNone/>
            </a:pPr>
            <a:r>
              <a:rPr lang="fr-FR" sz="4400" dirty="0" smtClean="0"/>
              <a:t>Au 4 rue </a:t>
            </a:r>
            <a:r>
              <a:rPr lang="fr-FR" sz="4400" dirty="0" err="1" smtClean="0"/>
              <a:t>Beffara</a:t>
            </a:r>
            <a:r>
              <a:rPr lang="fr-FR" sz="4400" dirty="0" smtClean="0"/>
              <a:t> 62000 Arras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sz="5400" dirty="0" smtClean="0">
                <a:solidFill>
                  <a:srgbClr val="00B050"/>
                </a:solidFill>
              </a:rPr>
              <a:t>MERCI !</a:t>
            </a:r>
            <a:endParaRPr lang="fr-FR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8332" y="210208"/>
            <a:ext cx="10032124" cy="1224455"/>
          </a:xfrm>
          <a:prstGeom prst="rect">
            <a:avLst/>
          </a:prstGeom>
          <a:noFill/>
          <a:ln>
            <a:solidFill>
              <a:srgbClr val="F4B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17331" y="532851"/>
            <a:ext cx="10515600" cy="5799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rgbClr val="F4B084"/>
                </a:solidFill>
              </a:rPr>
              <a:t>Point de situation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 smtClean="0"/>
              <a:t>A la date du </a:t>
            </a:r>
            <a:r>
              <a:rPr lang="fr-FR" b="1" dirty="0" smtClean="0">
                <a:solidFill>
                  <a:srgbClr val="F4B084"/>
                </a:solidFill>
              </a:rPr>
              <a:t>9 juillet 2019</a:t>
            </a:r>
            <a:r>
              <a:rPr lang="fr-FR" b="1" dirty="0" smtClean="0"/>
              <a:t>, </a:t>
            </a:r>
            <a:r>
              <a:rPr lang="fr-FR" b="1" dirty="0"/>
              <a:t>l’Action Collectives </a:t>
            </a:r>
            <a:r>
              <a:rPr lang="fr-FR" b="1" dirty="0" smtClean="0"/>
              <a:t>comptabilise:</a:t>
            </a:r>
          </a:p>
          <a:p>
            <a:pPr marL="0" indent="0" algn="ctr">
              <a:buNone/>
            </a:pPr>
            <a:endParaRPr lang="fr-FR" b="1" dirty="0" smtClean="0"/>
          </a:p>
          <a:p>
            <a:r>
              <a:rPr lang="fr-FR" b="1" dirty="0" smtClean="0"/>
              <a:t>53</a:t>
            </a:r>
            <a:r>
              <a:rPr lang="fr-FR" dirty="0" smtClean="0"/>
              <a:t> Entreprises Adaptées</a:t>
            </a:r>
          </a:p>
          <a:p>
            <a:r>
              <a:rPr lang="fr-FR" b="1" dirty="0" smtClean="0"/>
              <a:t>21</a:t>
            </a:r>
            <a:r>
              <a:rPr lang="fr-FR" dirty="0" smtClean="0"/>
              <a:t> départements </a:t>
            </a:r>
          </a:p>
          <a:p>
            <a:pPr marL="0" indent="0">
              <a:buNone/>
            </a:pPr>
            <a:r>
              <a:rPr lang="fr-FR" sz="2400" i="1" dirty="0" smtClean="0"/>
              <a:t>(le </a:t>
            </a:r>
            <a:r>
              <a:rPr lang="fr-FR" sz="2400" i="1" dirty="0"/>
              <a:t>Rhône </a:t>
            </a:r>
            <a:r>
              <a:rPr lang="fr-FR" sz="2400" i="1" dirty="0" smtClean="0"/>
              <a:t>a rejoint l’AC )</a:t>
            </a:r>
          </a:p>
          <a:p>
            <a:r>
              <a:rPr lang="fr-FR" b="1" dirty="0" smtClean="0"/>
              <a:t>9</a:t>
            </a:r>
            <a:r>
              <a:rPr lang="fr-FR" dirty="0" smtClean="0"/>
              <a:t> régions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51" y="2219951"/>
            <a:ext cx="3949421" cy="36816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456" y="2174695"/>
            <a:ext cx="2223000" cy="39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17331" y="480299"/>
            <a:ext cx="10515600" cy="579963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000" b="1" dirty="0" smtClean="0">
                <a:solidFill>
                  <a:srgbClr val="00B050"/>
                </a:solidFill>
              </a:rPr>
              <a:t>Retour sur les actions entreprises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3600" b="1" dirty="0" smtClean="0">
              <a:solidFill>
                <a:srgbClr val="00B05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800" b="1" dirty="0" smtClean="0">
              <a:solidFill>
                <a:srgbClr val="00B050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fr-FR" b="1" dirty="0" smtClean="0"/>
              <a:t>Une prise de parole de l’Action Collective dans différentes instances:</a:t>
            </a:r>
          </a:p>
          <a:p>
            <a:pPr marL="0" lvl="0" indent="0" algn="just">
              <a:buNone/>
            </a:pPr>
            <a:endParaRPr lang="fr-FR" sz="1100" b="1" dirty="0" smtClean="0"/>
          </a:p>
          <a:p>
            <a:pPr algn="just">
              <a:buFontTx/>
              <a:buChar char="-"/>
            </a:pPr>
            <a:r>
              <a:rPr lang="fr-FR" b="1" dirty="0"/>
              <a:t>Congrès de l’UNAPEI </a:t>
            </a:r>
            <a:r>
              <a:rPr lang="fr-FR" dirty="0"/>
              <a:t>du 23 au 25 mai </a:t>
            </a:r>
            <a:r>
              <a:rPr lang="fr-FR" dirty="0" smtClean="0"/>
              <a:t>et colloque de l’UNAPEI sur les </a:t>
            </a:r>
            <a:r>
              <a:rPr lang="fr-FR" b="1" dirty="0" smtClean="0"/>
              <a:t>Entreprises Adaptées </a:t>
            </a:r>
            <a:r>
              <a:rPr lang="fr-FR" dirty="0" smtClean="0"/>
              <a:t>le 19 juin.</a:t>
            </a:r>
          </a:p>
          <a:p>
            <a:pPr marL="0" indent="0" algn="just"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=&gt; L’UNAPEI va relayer notre enquête à l’ensemble de ses EA.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just">
              <a:buFontTx/>
              <a:buChar char="-"/>
            </a:pPr>
            <a:r>
              <a:rPr lang="fr-FR" b="1" dirty="0" smtClean="0"/>
              <a:t>Salon </a:t>
            </a:r>
            <a:r>
              <a:rPr lang="fr-FR" b="1" dirty="0"/>
              <a:t>du handicap </a:t>
            </a:r>
            <a:r>
              <a:rPr lang="fr-FR" dirty="0"/>
              <a:t>du 28 mai </a:t>
            </a:r>
            <a:endParaRPr lang="fr-FR" dirty="0" smtClean="0"/>
          </a:p>
          <a:p>
            <a:pPr lvl="0" algn="just">
              <a:buFontTx/>
              <a:buChar char="-"/>
            </a:pPr>
            <a:r>
              <a:rPr lang="fr-FR" dirty="0" smtClean="0"/>
              <a:t>Assemblée Générale de l’</a:t>
            </a:r>
            <a:r>
              <a:rPr lang="fr-FR" b="1" dirty="0" smtClean="0"/>
              <a:t>UNEA</a:t>
            </a:r>
            <a:r>
              <a:rPr lang="fr-FR" dirty="0" smtClean="0"/>
              <a:t> les 6 et 7 juin</a:t>
            </a:r>
          </a:p>
          <a:p>
            <a:pPr lvl="0" algn="just">
              <a:buFontTx/>
              <a:buChar char="-"/>
            </a:pPr>
            <a:r>
              <a:rPr lang="fr-FR" dirty="0" smtClean="0"/>
              <a:t>Audition par la </a:t>
            </a:r>
            <a:r>
              <a:rPr lang="fr-FR" b="1" dirty="0" smtClean="0"/>
              <a:t>mission IGAS-IGF </a:t>
            </a:r>
            <a:r>
              <a:rPr lang="fr-FR" dirty="0" smtClean="0"/>
              <a:t>sur les ESAT le 7 juin au Ministère des Finances</a:t>
            </a:r>
          </a:p>
          <a:p>
            <a:pPr lvl="0" algn="just">
              <a:buFontTx/>
              <a:buChar char="-"/>
            </a:pPr>
            <a:r>
              <a:rPr lang="fr-FR" dirty="0"/>
              <a:t>Assemblée Générale de </a:t>
            </a:r>
            <a:r>
              <a:rPr lang="fr-FR" b="1" dirty="0"/>
              <a:t>l’APAJH Nord </a:t>
            </a:r>
            <a:r>
              <a:rPr lang="fr-FR" dirty="0"/>
              <a:t>le 14 juin</a:t>
            </a:r>
          </a:p>
          <a:p>
            <a:pPr lvl="0"/>
            <a:endParaRPr lang="fr-FR" b="1" dirty="0" smtClean="0"/>
          </a:p>
          <a:p>
            <a:pPr lvl="0">
              <a:buFont typeface="Symbol" panose="05050102010706020507" pitchFamily="18" charset="2"/>
              <a:buChar char="Þ"/>
            </a:pPr>
            <a:endParaRPr lang="fr-FR" dirty="0" smtClean="0"/>
          </a:p>
          <a:p>
            <a:pPr lvl="0"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98332" y="210208"/>
            <a:ext cx="10032124" cy="12244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5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796160" y="723104"/>
            <a:ext cx="10515600" cy="4710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 smtClean="0">
                <a:solidFill>
                  <a:srgbClr val="00B050"/>
                </a:solidFill>
              </a:rPr>
              <a:t>Retour sur les actions entreprises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800" b="1" dirty="0" smtClean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800" b="1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800" b="1" dirty="0" smtClean="0">
              <a:solidFill>
                <a:srgbClr val="00B050"/>
              </a:solidFill>
            </a:endParaRPr>
          </a:p>
          <a:p>
            <a:r>
              <a:rPr lang="fr-FR" b="1" dirty="0"/>
              <a:t>U</a:t>
            </a:r>
            <a:r>
              <a:rPr lang="fr-FR" b="1" dirty="0" smtClean="0"/>
              <a:t>n retour positif concernant les investissements 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Nous avions alerté la DGEFP, le cabinet et la ministre sur le fait que les politiques publiques avaient incité les EA à investir.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dirty="0" smtClean="0"/>
              <a:t> </a:t>
            </a:r>
            <a:r>
              <a:rPr lang="fr-FR" dirty="0"/>
              <a:t>Il a bien été acté </a:t>
            </a:r>
            <a:r>
              <a:rPr lang="fr-FR" b="1" dirty="0"/>
              <a:t>de consacrer une partie du fonds d’accompagnement à la transformation </a:t>
            </a:r>
            <a:r>
              <a:rPr lang="fr-FR" dirty="0"/>
              <a:t>des Entreprises Adaptées à la poursuite de </a:t>
            </a:r>
            <a:r>
              <a:rPr lang="fr-FR" b="1" dirty="0"/>
              <a:t>l’effort d’investissement </a:t>
            </a:r>
            <a:r>
              <a:rPr lang="fr-FR" dirty="0"/>
              <a:t>engagé </a:t>
            </a:r>
            <a:r>
              <a:rPr lang="fr-FR" b="1" dirty="0"/>
              <a:t>avant le 1er janvier </a:t>
            </a:r>
            <a:r>
              <a:rPr lang="fr-FR" b="1" dirty="0" smtClean="0"/>
              <a:t>2019.</a:t>
            </a:r>
            <a:endParaRPr lang="fr-FR" b="1" dirty="0"/>
          </a:p>
          <a:p>
            <a:pPr>
              <a:buFont typeface="Symbol" panose="05050102010706020507" pitchFamily="18" charset="2"/>
              <a:buChar char="Þ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b="1" dirty="0" smtClean="0"/>
          </a:p>
          <a:p>
            <a:pPr>
              <a:buFont typeface="Symbol" panose="05050102010706020507" pitchFamily="18" charset="2"/>
              <a:buChar char="Þ"/>
            </a:pPr>
            <a:endParaRPr lang="fr-FR" dirty="0" smtClean="0"/>
          </a:p>
          <a:p>
            <a:pPr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4684" y="252249"/>
            <a:ext cx="10032124" cy="12244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717331" y="532851"/>
            <a:ext cx="10515600" cy="57996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E92581"/>
                </a:solidFill>
              </a:rPr>
              <a:t>Calendrier des réunions et rencontres à venir</a:t>
            </a:r>
          </a:p>
          <a:p>
            <a:endParaRPr lang="fr-FR" b="1" dirty="0" smtClean="0"/>
          </a:p>
          <a:p>
            <a:endParaRPr lang="fr-FR" sz="8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b="1" dirty="0" smtClean="0"/>
              <a:t>- Mercredi </a:t>
            </a:r>
            <a:r>
              <a:rPr lang="fr-FR" b="1" dirty="0"/>
              <a:t>17 juillet : L’entreprise Messidor</a:t>
            </a:r>
            <a:r>
              <a:rPr lang="fr-FR" dirty="0"/>
              <a:t> nous ouvre ses portes pour une </a:t>
            </a:r>
            <a:r>
              <a:rPr lang="fr-FR" dirty="0" smtClean="0"/>
              <a:t>visite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dirty="0" smtClean="0"/>
              <a:t>sur </a:t>
            </a:r>
            <a:r>
              <a:rPr lang="fr-FR" dirty="0"/>
              <a:t>Lyon.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8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b="1" dirty="0" smtClean="0"/>
              <a:t>- Lundi </a:t>
            </a:r>
            <a:r>
              <a:rPr lang="fr-FR" b="1" dirty="0"/>
              <a:t>22 juillet, M. </a:t>
            </a:r>
            <a:r>
              <a:rPr lang="fr-FR" b="1" dirty="0" err="1"/>
              <a:t>Guilluy</a:t>
            </a:r>
            <a:r>
              <a:rPr lang="fr-FR" b="1" dirty="0"/>
              <a:t>,</a:t>
            </a:r>
            <a:r>
              <a:rPr lang="fr-FR" dirty="0"/>
              <a:t> Président du Conseil d'Orientation de l'inclusion dans </a:t>
            </a:r>
            <a:r>
              <a:rPr lang="fr-FR" dirty="0" smtClean="0"/>
              <a:t>l'emploi, visitera l’Entreprise </a:t>
            </a:r>
            <a:r>
              <a:rPr lang="fr-FR" dirty="0" err="1" smtClean="0"/>
              <a:t>Adpatée</a:t>
            </a:r>
            <a:r>
              <a:rPr lang="fr-FR" dirty="0" smtClean="0"/>
              <a:t> « L’Elan du Littoral » située à Calais.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05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b="1" i="1" dirty="0" smtClean="0"/>
              <a:t>- En attente </a:t>
            </a:r>
            <a:r>
              <a:rPr lang="fr-FR" i="1" dirty="0" smtClean="0"/>
              <a:t>d’une </a:t>
            </a:r>
            <a:r>
              <a:rPr lang="fr-FR" b="1" i="1" dirty="0" smtClean="0"/>
              <a:t>visite de Mme </a:t>
            </a:r>
            <a:r>
              <a:rPr lang="fr-FR" b="1" i="1" dirty="0" err="1" smtClean="0"/>
              <a:t>Cluzel</a:t>
            </a:r>
            <a:r>
              <a:rPr lang="fr-FR" b="1" i="1" dirty="0" smtClean="0"/>
              <a:t> </a:t>
            </a:r>
            <a:r>
              <a:rPr lang="fr-FR" i="1" dirty="0" smtClean="0"/>
              <a:t>et d’un entretien avec le Directeur de Mme Pénicaud.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800" i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b="1" i="1" dirty="0" smtClean="0"/>
              <a:t>- En attente </a:t>
            </a:r>
            <a:r>
              <a:rPr lang="fr-FR" i="1" dirty="0" smtClean="0"/>
              <a:t>du </a:t>
            </a:r>
            <a:r>
              <a:rPr lang="fr-FR" b="1" i="1" dirty="0" smtClean="0"/>
              <a:t>retour de l’UNEA sur leur enquête</a:t>
            </a:r>
            <a:r>
              <a:rPr lang="fr-FR" i="1" dirty="0" smtClean="0"/>
              <a:t>: « Avec </a:t>
            </a:r>
            <a:r>
              <a:rPr lang="fr-FR" i="1" dirty="0"/>
              <a:t>l’appui de KPMG, et sur la base des premiers travaux du Groupe de Travail sur les surcoûts et après transmission auprès de KPMG des éléments </a:t>
            </a:r>
            <a:r>
              <a:rPr lang="fr-FR" i="1" dirty="0" smtClean="0"/>
              <a:t>de l’Action Collective, </a:t>
            </a:r>
            <a:r>
              <a:rPr lang="fr-FR" i="1" dirty="0"/>
              <a:t>une première enquête nationale par KPMG a été déployée auprès de tous les </a:t>
            </a:r>
            <a:r>
              <a:rPr lang="fr-FR" i="1" dirty="0" smtClean="0"/>
              <a:t>Dirigeants 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=&gt; A noter que leur enquête s’arrête en 2020 alors que les effets de la réforme vont se ressentir à partir de 2021.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684" y="252249"/>
            <a:ext cx="10032124" cy="1224455"/>
          </a:xfrm>
          <a:prstGeom prst="rect">
            <a:avLst/>
          </a:prstGeom>
          <a:noFill/>
          <a:ln>
            <a:solidFill>
              <a:srgbClr val="E92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591208" y="49375"/>
            <a:ext cx="10515600" cy="6009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sz="4000" b="1" dirty="0" smtClean="0">
              <a:solidFill>
                <a:srgbClr val="E9258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E92581"/>
                </a:solidFill>
              </a:rPr>
              <a:t>Calendrier des réunions et rencontres à venir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b="1" u="sng" dirty="0" smtClean="0"/>
              <a:t>Création d’une </a:t>
            </a:r>
            <a:r>
              <a:rPr lang="fr-FR" sz="2800" b="1" u="sng" dirty="0"/>
              <a:t>instance </a:t>
            </a:r>
            <a:r>
              <a:rPr lang="fr-FR" sz="2800" b="1" u="sng" dirty="0" smtClean="0"/>
              <a:t>régionale de </a:t>
            </a:r>
            <a:r>
              <a:rPr lang="fr-FR" sz="2800" b="1" u="sng" dirty="0"/>
              <a:t>suivi du déploiement du fonds d’accompagnement à la transformation des Entreprises </a:t>
            </a:r>
            <a:r>
              <a:rPr lang="fr-FR" sz="2800" b="1" u="sng" dirty="0" smtClean="0"/>
              <a:t>Adaptées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500" b="1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b="1" dirty="0" smtClean="0"/>
              <a:t>Un </a:t>
            </a:r>
            <a:r>
              <a:rPr lang="fr-FR" b="1" dirty="0"/>
              <a:t>comité régional doit être installé dans chaque </a:t>
            </a:r>
            <a:r>
              <a:rPr lang="fr-FR" b="1" dirty="0" smtClean="0"/>
              <a:t>région.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800" b="1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9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dirty="0" smtClean="0"/>
              <a:t>L’Action Collective est présente dans ce </a:t>
            </a:r>
            <a:r>
              <a:rPr lang="fr-FR" b="1" dirty="0" smtClean="0"/>
              <a:t>comité </a:t>
            </a:r>
            <a:r>
              <a:rPr lang="fr-FR" b="1" dirty="0"/>
              <a:t>opérationnel </a:t>
            </a:r>
            <a:r>
              <a:rPr lang="fr-FR" b="1" dirty="0" smtClean="0"/>
              <a:t>des Hauts-de-France</a:t>
            </a:r>
            <a:r>
              <a:rPr lang="fr-FR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b="1" dirty="0" smtClean="0"/>
              <a:t>Afin de pouvoir peser</a:t>
            </a:r>
            <a:r>
              <a:rPr lang="fr-FR" dirty="0" smtClean="0"/>
              <a:t>, il est important que les EA de </a:t>
            </a:r>
            <a:r>
              <a:rPr lang="fr-FR" b="1" dirty="0" smtClean="0"/>
              <a:t>l’Action Collective d’une même région se contactent et prennent rendez-vous avec la DIRECCTE </a:t>
            </a:r>
            <a:r>
              <a:rPr lang="fr-FR" dirty="0" smtClean="0"/>
              <a:t>pour aborder nos préoccupations et être présentes </a:t>
            </a:r>
            <a:r>
              <a:rPr lang="fr-FR" dirty="0"/>
              <a:t>à ces comité régionaux.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=&gt; Si vous vous inscrivez dans les expérimentations comme les CDD Tremplin, participez aux groupes de travail de suivi </a:t>
            </a:r>
            <a:r>
              <a:rPr lang="fr-FR" b="1" dirty="0"/>
              <a:t>pour faire entendre votre voix.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4684" y="252249"/>
            <a:ext cx="10032124" cy="1224455"/>
          </a:xfrm>
          <a:prstGeom prst="rect">
            <a:avLst/>
          </a:prstGeom>
          <a:noFill/>
          <a:ln>
            <a:solidFill>
              <a:srgbClr val="E92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4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4684" y="1334768"/>
            <a:ext cx="10515600" cy="480327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r>
              <a:rPr lang="fr-FR" sz="3600" u="sng" dirty="0" smtClean="0"/>
              <a:t>Des dossiers administratifs difficiles à remplir</a:t>
            </a:r>
          </a:p>
          <a:p>
            <a:pPr marL="0" indent="0">
              <a:buNone/>
            </a:pPr>
            <a:endParaRPr lang="fr-FR" sz="1300" u="sng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b="1" dirty="0" smtClean="0"/>
              <a:t>Point </a:t>
            </a:r>
            <a:r>
              <a:rPr lang="fr-FR" b="1" dirty="0"/>
              <a:t>sur les déclarations ASP : Difficultés depuis le début 2019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Gestion </a:t>
            </a:r>
            <a:r>
              <a:rPr lang="fr-FR" dirty="0"/>
              <a:t>de la période transitoire COT/CPOM/Ancienneté de l'EA, versement des aides et suivi 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/>
              <a:t>D</a:t>
            </a:r>
            <a:r>
              <a:rPr lang="fr-FR" dirty="0" smtClean="0"/>
              <a:t>éclaration </a:t>
            </a:r>
            <a:r>
              <a:rPr lang="fr-FR" dirty="0"/>
              <a:t>des encadrants (non RQTH</a:t>
            </a:r>
            <a:r>
              <a:rPr lang="fr-FR" dirty="0" smtClean="0"/>
              <a:t>) </a:t>
            </a:r>
            <a:r>
              <a:rPr lang="fr-FR" dirty="0"/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Bugs </a:t>
            </a:r>
            <a:r>
              <a:rPr lang="fr-FR" dirty="0"/>
              <a:t>dans les fichiers </a:t>
            </a:r>
            <a:r>
              <a:rPr lang="fr-FR" dirty="0" smtClean="0"/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Constat partagé par l’ensemble des EA présentes, surtout depuis mars dernier.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Les représentants de l’AC au comité régional peuvent être vos relais à vos questions. N’hésitez pas à nous envoyer vos questions.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Importance de relayer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à tous les réponses que l’on peut obtenir.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/>
              <a:t>Pour les petites structures, il est parfois </a:t>
            </a:r>
            <a:r>
              <a:rPr lang="fr-FR" dirty="0" smtClean="0"/>
              <a:t>difficile  </a:t>
            </a:r>
            <a:r>
              <a:rPr lang="fr-FR" dirty="0"/>
              <a:t>de remplir des dossiers pour demander subventions/ fonds. Ou même avoir l’information du dispositif.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b="1" dirty="0"/>
              <a:t>N’hésitez pas à solliciter l’AC ou votre comité régional si vous rencontrez des difficultés.</a:t>
            </a:r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24" y="315265"/>
            <a:ext cx="10083658" cy="1066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4684" y="315266"/>
            <a:ext cx="9976944" cy="935466"/>
          </a:xfrm>
          <a:prstGeom prst="rect">
            <a:avLst/>
          </a:prstGeom>
          <a:noFill/>
          <a:ln>
            <a:solidFill>
              <a:srgbClr val="E92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8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4684" y="315265"/>
            <a:ext cx="10032124" cy="1224455"/>
          </a:xfrm>
          <a:prstGeom prst="rect">
            <a:avLst/>
          </a:prstGeom>
          <a:noFill/>
          <a:ln>
            <a:solidFill>
              <a:srgbClr val="9B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32793" y="580149"/>
            <a:ext cx="10515600" cy="7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9BC2E6"/>
                </a:solidFill>
              </a:rPr>
              <a:t>Retour sur l’enquête de l’AC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85496" y="2272315"/>
            <a:ext cx="10654862" cy="27621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000" dirty="0" smtClean="0"/>
              <a:t>Retour sur l’enquête lancée auprès des membres de l’Action Collective afin </a:t>
            </a:r>
            <a:r>
              <a:rPr lang="fr-FR" sz="3000" b="1" dirty="0" smtClean="0"/>
              <a:t>de mieux comprendre l’impact de la réforme sur nos EA et faire connaître le profil de nos salariés.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30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000" dirty="0"/>
              <a:t>=&gt;</a:t>
            </a:r>
            <a:r>
              <a:rPr lang="fr-FR" sz="3000" b="1" dirty="0"/>
              <a:t>22 </a:t>
            </a:r>
            <a:r>
              <a:rPr lang="fr-FR" sz="3000" b="1" dirty="0" smtClean="0"/>
              <a:t>Réponses</a:t>
            </a:r>
            <a:r>
              <a:rPr lang="fr-FR" sz="3000" dirty="0" smtClean="0"/>
              <a:t>, ce qui représente un effectif total de </a:t>
            </a:r>
            <a:r>
              <a:rPr lang="fr-FR" sz="3000" b="1" dirty="0" smtClean="0"/>
              <a:t>1 122 salariés </a:t>
            </a:r>
            <a:r>
              <a:rPr lang="fr-FR" sz="3000" dirty="0" smtClean="0"/>
              <a:t>en situation de handicap et une </a:t>
            </a:r>
            <a:r>
              <a:rPr lang="fr-FR" sz="3000" b="1" dirty="0" smtClean="0"/>
              <a:t>moyenne de 53.4 salariés.</a:t>
            </a:r>
            <a:endParaRPr lang="fr-FR" sz="30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5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217" y="1804604"/>
            <a:ext cx="4043855" cy="528692"/>
          </a:xfrm>
        </p:spPr>
        <p:txBody>
          <a:bodyPr>
            <a:normAutofit/>
          </a:bodyPr>
          <a:lstStyle/>
          <a:p>
            <a:r>
              <a:rPr lang="fr-FR" dirty="0" smtClean="0"/>
              <a:t>Profil des salariés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4684" y="315265"/>
            <a:ext cx="10032124" cy="1224455"/>
          </a:xfrm>
          <a:prstGeom prst="rect">
            <a:avLst/>
          </a:prstGeom>
          <a:noFill/>
          <a:ln>
            <a:solidFill>
              <a:srgbClr val="9B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32793" y="580149"/>
            <a:ext cx="10515600" cy="7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 smtClean="0">
                <a:solidFill>
                  <a:srgbClr val="9BC2E6"/>
                </a:solidFill>
              </a:rPr>
              <a:t>Retour sur l’enquête de l’AC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593" y="2715969"/>
            <a:ext cx="5251453" cy="30384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7" y="2715969"/>
            <a:ext cx="4561617" cy="29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531</Words>
  <Application>Microsoft Office PowerPoint</Application>
  <PresentationFormat>Grand écran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Wingdings</vt:lpstr>
      <vt:lpstr>Thème Office</vt:lpstr>
      <vt:lpstr>Action Collective  des Entreprises Adaptées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Collective  des Entreprises Adaptées</dc:title>
  <dc:creator>Delphine Brard (Directrice de la Stratégie et de la Communication)</dc:creator>
  <cp:lastModifiedBy>Valérie ROLIN</cp:lastModifiedBy>
  <cp:revision>84</cp:revision>
  <cp:lastPrinted>2019-07-09T07:00:51Z</cp:lastPrinted>
  <dcterms:created xsi:type="dcterms:W3CDTF">2019-04-25T14:06:52Z</dcterms:created>
  <dcterms:modified xsi:type="dcterms:W3CDTF">2019-10-11T09:54:43Z</dcterms:modified>
</cp:coreProperties>
</file>